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74" r:id="rId3"/>
    <p:sldId id="257" r:id="rId4"/>
    <p:sldId id="266" r:id="rId5"/>
    <p:sldId id="258" r:id="rId6"/>
    <p:sldId id="259" r:id="rId7"/>
    <p:sldId id="260" r:id="rId8"/>
    <p:sldId id="261" r:id="rId9"/>
    <p:sldId id="270" r:id="rId10"/>
    <p:sldId id="262" r:id="rId11"/>
    <p:sldId id="263" r:id="rId12"/>
    <p:sldId id="271" r:id="rId13"/>
    <p:sldId id="264" r:id="rId14"/>
    <p:sldId id="265" r:id="rId15"/>
    <p:sldId id="272" r:id="rId16"/>
    <p:sldId id="275" r:id="rId17"/>
    <p:sldId id="276" r:id="rId18"/>
    <p:sldId id="273" r:id="rId19"/>
    <p:sldId id="267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20"/>
  </p:normalViewPr>
  <p:slideViewPr>
    <p:cSldViewPr snapToGrid="0" snapToObjects="1">
      <p:cViewPr>
        <p:scale>
          <a:sx n="111" d="100"/>
          <a:sy n="111" d="100"/>
        </p:scale>
        <p:origin x="63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4T18:04:42.935" idx="1">
    <p:pos x="7080" y="802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0EA102-08AF-294A-A7EB-224D7958F9F5}" type="doc">
      <dgm:prSet loTypeId="urn:microsoft.com/office/officeart/2005/8/layout/l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EEBF1D0-E7FF-2B4F-8F84-ADC24AE30F81}">
      <dgm:prSet phldrT="[文本]"/>
      <dgm:spPr/>
      <dgm:t>
        <a:bodyPr/>
        <a:lstStyle/>
        <a:p>
          <a:r>
            <a:rPr lang="en-US" altLang="zh-CN" dirty="0"/>
            <a:t>Select geocode of Dallas city from LODES</a:t>
          </a:r>
          <a:endParaRPr lang="zh-CN" altLang="en-US" dirty="0"/>
        </a:p>
      </dgm:t>
    </dgm:pt>
    <dgm:pt modelId="{B1D637DC-607D-C74C-ADD2-B7E748998368}" type="parTrans" cxnId="{C0E8ED39-EA3B-BC4E-9C46-AACF21EAD863}">
      <dgm:prSet/>
      <dgm:spPr/>
      <dgm:t>
        <a:bodyPr/>
        <a:lstStyle/>
        <a:p>
          <a:endParaRPr lang="zh-CN" altLang="en-US"/>
        </a:p>
      </dgm:t>
    </dgm:pt>
    <dgm:pt modelId="{ABCA8989-0C40-1248-8D01-683BBC8E82A8}" type="sibTrans" cxnId="{C0E8ED39-EA3B-BC4E-9C46-AACF21EAD863}">
      <dgm:prSet/>
      <dgm:spPr/>
      <dgm:t>
        <a:bodyPr/>
        <a:lstStyle/>
        <a:p>
          <a:endParaRPr lang="zh-CN" altLang="en-US"/>
        </a:p>
      </dgm:t>
    </dgm:pt>
    <dgm:pt modelId="{794CD3CE-7811-134A-BE02-9DEE61DB0317}">
      <dgm:prSet phldrT="[文本]"/>
      <dgm:spPr/>
      <dgm:t>
        <a:bodyPr/>
        <a:lstStyle/>
        <a:p>
          <a:r>
            <a:rPr lang="en-US" altLang="zh-CN" dirty="0"/>
            <a:t>SQL</a:t>
          </a:r>
          <a:endParaRPr lang="zh-CN" altLang="en-US" dirty="0"/>
        </a:p>
      </dgm:t>
    </dgm:pt>
    <dgm:pt modelId="{D42CF85F-C275-834F-A093-EDE07C27011A}" type="parTrans" cxnId="{4A461A17-0956-3447-AA9D-C59A481E7EF1}">
      <dgm:prSet/>
      <dgm:spPr/>
      <dgm:t>
        <a:bodyPr/>
        <a:lstStyle/>
        <a:p>
          <a:endParaRPr lang="zh-CN" altLang="en-US"/>
        </a:p>
      </dgm:t>
    </dgm:pt>
    <dgm:pt modelId="{9598180D-0587-7E4E-ACBD-762DC7A09CC3}" type="sibTrans" cxnId="{4A461A17-0956-3447-AA9D-C59A481E7EF1}">
      <dgm:prSet/>
      <dgm:spPr/>
      <dgm:t>
        <a:bodyPr/>
        <a:lstStyle/>
        <a:p>
          <a:endParaRPr lang="zh-CN" altLang="en-US"/>
        </a:p>
      </dgm:t>
    </dgm:pt>
    <dgm:pt modelId="{6327ABB5-F426-3343-8859-0B6E886D82C6}">
      <dgm:prSet phldrT="[文本]"/>
      <dgm:spPr/>
      <dgm:t>
        <a:bodyPr/>
        <a:lstStyle/>
        <a:p>
          <a:r>
            <a:rPr lang="en-US" altLang="zh-CN" dirty="0"/>
            <a:t>Find the shortest path from work to home and calculate their distance</a:t>
          </a:r>
          <a:endParaRPr lang="zh-CN" altLang="en-US" dirty="0"/>
        </a:p>
      </dgm:t>
    </dgm:pt>
    <dgm:pt modelId="{FC454A3A-B522-A942-B011-66BCEA5C2856}" type="parTrans" cxnId="{79BCBB42-F124-4B4E-8749-A1AE1E789B0D}">
      <dgm:prSet/>
      <dgm:spPr/>
      <dgm:t>
        <a:bodyPr/>
        <a:lstStyle/>
        <a:p>
          <a:endParaRPr lang="zh-CN" altLang="en-US"/>
        </a:p>
      </dgm:t>
    </dgm:pt>
    <dgm:pt modelId="{5C48F42F-E344-1240-BEE8-C2948ABDC746}" type="sibTrans" cxnId="{79BCBB42-F124-4B4E-8749-A1AE1E789B0D}">
      <dgm:prSet/>
      <dgm:spPr/>
      <dgm:t>
        <a:bodyPr/>
        <a:lstStyle/>
        <a:p>
          <a:endParaRPr lang="zh-CN" altLang="en-US"/>
        </a:p>
      </dgm:t>
    </dgm:pt>
    <dgm:pt modelId="{5A74CEDA-72BD-8E46-825E-3D9670829F45}">
      <dgm:prSet phldrT="[文本]"/>
      <dgm:spPr/>
      <dgm:t>
        <a:bodyPr/>
        <a:lstStyle/>
        <a:p>
          <a:r>
            <a:rPr lang="en-US" altLang="zh-CN" dirty="0"/>
            <a:t>Python- </a:t>
          </a:r>
          <a:r>
            <a:rPr lang="en-US" altLang="zh-CN" dirty="0" err="1"/>
            <a:t>OpenStreet</a:t>
          </a:r>
          <a:r>
            <a:rPr lang="en-US" altLang="zh-CN" dirty="0"/>
            <a:t> Map</a:t>
          </a:r>
          <a:endParaRPr lang="zh-CN" altLang="en-US" dirty="0"/>
        </a:p>
      </dgm:t>
    </dgm:pt>
    <dgm:pt modelId="{E6CED74F-6C39-204A-AF2C-9CD11B123EB0}" type="parTrans" cxnId="{A48270F4-762C-CA46-920A-23A38CEF5ED0}">
      <dgm:prSet/>
      <dgm:spPr/>
      <dgm:t>
        <a:bodyPr/>
        <a:lstStyle/>
        <a:p>
          <a:endParaRPr lang="zh-CN" altLang="en-US"/>
        </a:p>
      </dgm:t>
    </dgm:pt>
    <dgm:pt modelId="{8B5459EB-7CD4-1D47-AD72-6ED6FC6A9C45}" type="sibTrans" cxnId="{A48270F4-762C-CA46-920A-23A38CEF5ED0}">
      <dgm:prSet/>
      <dgm:spPr/>
      <dgm:t>
        <a:bodyPr/>
        <a:lstStyle/>
        <a:p>
          <a:endParaRPr lang="zh-CN" altLang="en-US"/>
        </a:p>
      </dgm:t>
    </dgm:pt>
    <dgm:pt modelId="{56373580-1940-9547-A067-EADFCB99992E}">
      <dgm:prSet phldrT="[文本]"/>
      <dgm:spPr/>
      <dgm:t>
        <a:bodyPr/>
        <a:lstStyle/>
        <a:p>
          <a:r>
            <a:rPr lang="en-US" altLang="zh-CN" dirty="0"/>
            <a:t>Measure the commute time by transit and driving</a:t>
          </a:r>
          <a:endParaRPr lang="zh-CN" altLang="en-US" dirty="0"/>
        </a:p>
      </dgm:t>
    </dgm:pt>
    <dgm:pt modelId="{495EA086-D821-F54E-B85A-1D9C0F8702B8}" type="parTrans" cxnId="{03760076-8645-5E42-90A6-AAACDDD47032}">
      <dgm:prSet/>
      <dgm:spPr/>
      <dgm:t>
        <a:bodyPr/>
        <a:lstStyle/>
        <a:p>
          <a:endParaRPr lang="zh-CN" altLang="en-US"/>
        </a:p>
      </dgm:t>
    </dgm:pt>
    <dgm:pt modelId="{8F0BA33D-8908-C449-B6B2-C1EF01ED748F}" type="sibTrans" cxnId="{03760076-8645-5E42-90A6-AAACDDD47032}">
      <dgm:prSet/>
      <dgm:spPr/>
      <dgm:t>
        <a:bodyPr/>
        <a:lstStyle/>
        <a:p>
          <a:endParaRPr lang="zh-CN" altLang="en-US"/>
        </a:p>
      </dgm:t>
    </dgm:pt>
    <dgm:pt modelId="{A8CE2E95-9D9C-0749-824F-499B8A28D589}">
      <dgm:prSet phldrT="[文本]"/>
      <dgm:spPr/>
      <dgm:t>
        <a:bodyPr/>
        <a:lstStyle/>
        <a:p>
          <a:r>
            <a:rPr lang="en-US" altLang="zh-CN" dirty="0"/>
            <a:t>Google API</a:t>
          </a:r>
          <a:endParaRPr lang="zh-CN" altLang="en-US" dirty="0"/>
        </a:p>
      </dgm:t>
    </dgm:pt>
    <dgm:pt modelId="{0776EDD8-99D4-514F-B47A-1759F5A5D797}" type="parTrans" cxnId="{5B63AF72-2A91-D04D-9D65-AFCC9A2F7102}">
      <dgm:prSet/>
      <dgm:spPr/>
      <dgm:t>
        <a:bodyPr/>
        <a:lstStyle/>
        <a:p>
          <a:endParaRPr lang="zh-CN" altLang="en-US"/>
        </a:p>
      </dgm:t>
    </dgm:pt>
    <dgm:pt modelId="{457D20FE-CDD3-A649-8BE5-48646D508C5D}" type="sibTrans" cxnId="{5B63AF72-2A91-D04D-9D65-AFCC9A2F7102}">
      <dgm:prSet/>
      <dgm:spPr/>
      <dgm:t>
        <a:bodyPr/>
        <a:lstStyle/>
        <a:p>
          <a:endParaRPr lang="zh-CN" altLang="en-US"/>
        </a:p>
      </dgm:t>
    </dgm:pt>
    <dgm:pt modelId="{DFCAE41A-52BD-EF4B-8A9F-F2D28DAF1EDE}">
      <dgm:prSet/>
      <dgm:spPr/>
      <dgm:t>
        <a:bodyPr/>
        <a:lstStyle/>
        <a:p>
          <a:r>
            <a:rPr lang="en-US" altLang="zh-CN" dirty="0"/>
            <a:t>Compute the percentage of job accessible within specific time</a:t>
          </a:r>
          <a:endParaRPr lang="zh-CN" altLang="en-US" dirty="0"/>
        </a:p>
      </dgm:t>
    </dgm:pt>
    <dgm:pt modelId="{F60EBF15-77A1-CA40-BE74-91E61D989163}" type="parTrans" cxnId="{263BF1A9-80CD-1344-91D8-1E98E5CC714A}">
      <dgm:prSet/>
      <dgm:spPr/>
    </dgm:pt>
    <dgm:pt modelId="{EF3EBACF-D4FD-8E47-9D8F-3F864EE18BA8}" type="sibTrans" cxnId="{263BF1A9-80CD-1344-91D8-1E98E5CC714A}">
      <dgm:prSet/>
      <dgm:spPr/>
    </dgm:pt>
    <dgm:pt modelId="{08113E6C-2D34-F042-A5DC-7D6EC7A93C95}">
      <dgm:prSet/>
      <dgm:spPr/>
      <dgm:t>
        <a:bodyPr/>
        <a:lstStyle/>
        <a:p>
          <a:r>
            <a:rPr lang="en-US" altLang="zh-CN" dirty="0"/>
            <a:t>Tableau</a:t>
          </a:r>
          <a:endParaRPr lang="zh-CN" altLang="en-US" dirty="0"/>
        </a:p>
      </dgm:t>
    </dgm:pt>
    <dgm:pt modelId="{D31FBBBF-A593-524D-8B50-5048F8623B9C}" type="parTrans" cxnId="{E62EEC20-2060-2248-96FE-7FA984F93E11}">
      <dgm:prSet/>
      <dgm:spPr/>
    </dgm:pt>
    <dgm:pt modelId="{DC29EA91-A1E0-184C-889D-45AA91C9FFA1}" type="sibTrans" cxnId="{E62EEC20-2060-2248-96FE-7FA984F93E11}">
      <dgm:prSet/>
      <dgm:spPr/>
    </dgm:pt>
    <dgm:pt modelId="{0EC392D4-7463-754E-B417-8B4D614D35AD}" type="pres">
      <dgm:prSet presAssocID="{3B0EA102-08AF-294A-A7EB-224D7958F9F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0E52ADB-5A3D-7545-8C94-090C3F55BBED}" type="pres">
      <dgm:prSet presAssocID="{5EEBF1D0-E7FF-2B4F-8F84-ADC24AE30F81}" presName="horFlow" presStyleCnt="0"/>
      <dgm:spPr/>
    </dgm:pt>
    <dgm:pt modelId="{825558FA-D057-DC49-B549-C9EE327F98C5}" type="pres">
      <dgm:prSet presAssocID="{5EEBF1D0-E7FF-2B4F-8F84-ADC24AE30F81}" presName="bigChev" presStyleLbl="node1" presStyleIdx="0" presStyleCnt="4" custScaleX="125442"/>
      <dgm:spPr/>
    </dgm:pt>
    <dgm:pt modelId="{3B305C14-DA61-D24E-B599-653C1937C91A}" type="pres">
      <dgm:prSet presAssocID="{D42CF85F-C275-834F-A093-EDE07C27011A}" presName="parTrans" presStyleCnt="0"/>
      <dgm:spPr/>
    </dgm:pt>
    <dgm:pt modelId="{3B065B30-647B-6740-9E38-95E0748B467C}" type="pres">
      <dgm:prSet presAssocID="{794CD3CE-7811-134A-BE02-9DEE61DB0317}" presName="node" presStyleLbl="alignAccFollowNode1" presStyleIdx="0" presStyleCnt="4">
        <dgm:presLayoutVars>
          <dgm:bulletEnabled val="1"/>
        </dgm:presLayoutVars>
      </dgm:prSet>
      <dgm:spPr/>
    </dgm:pt>
    <dgm:pt modelId="{CE91C14B-D277-A841-BAD2-2861758AA4DC}" type="pres">
      <dgm:prSet presAssocID="{5EEBF1D0-E7FF-2B4F-8F84-ADC24AE30F81}" presName="vSp" presStyleCnt="0"/>
      <dgm:spPr/>
    </dgm:pt>
    <dgm:pt modelId="{1444A67E-D987-E74B-B523-DD83FFFAAFA5}" type="pres">
      <dgm:prSet presAssocID="{6327ABB5-F426-3343-8859-0B6E886D82C6}" presName="horFlow" presStyleCnt="0"/>
      <dgm:spPr/>
    </dgm:pt>
    <dgm:pt modelId="{7E5C2413-3B38-EB4E-B3E1-D42B23EA6A67}" type="pres">
      <dgm:prSet presAssocID="{6327ABB5-F426-3343-8859-0B6E886D82C6}" presName="bigChev" presStyleLbl="node1" presStyleIdx="1" presStyleCnt="4" custScaleX="153797"/>
      <dgm:spPr/>
    </dgm:pt>
    <dgm:pt modelId="{DC8129A6-239C-F347-9762-1C7A5A2B8E53}" type="pres">
      <dgm:prSet presAssocID="{E6CED74F-6C39-204A-AF2C-9CD11B123EB0}" presName="parTrans" presStyleCnt="0"/>
      <dgm:spPr/>
    </dgm:pt>
    <dgm:pt modelId="{0D0320B3-1DD3-7A4D-9302-58F5F531FBBF}" type="pres">
      <dgm:prSet presAssocID="{5A74CEDA-72BD-8E46-825E-3D9670829F45}" presName="node" presStyleLbl="alignAccFollowNode1" presStyleIdx="1" presStyleCnt="4">
        <dgm:presLayoutVars>
          <dgm:bulletEnabled val="1"/>
        </dgm:presLayoutVars>
      </dgm:prSet>
      <dgm:spPr/>
    </dgm:pt>
    <dgm:pt modelId="{0ED41F62-29E6-E745-B9BF-994A4F344CDD}" type="pres">
      <dgm:prSet presAssocID="{6327ABB5-F426-3343-8859-0B6E886D82C6}" presName="vSp" presStyleCnt="0"/>
      <dgm:spPr/>
    </dgm:pt>
    <dgm:pt modelId="{E5F24A3D-1760-DD42-8223-7D426591D54F}" type="pres">
      <dgm:prSet presAssocID="{56373580-1940-9547-A067-EADFCB99992E}" presName="horFlow" presStyleCnt="0"/>
      <dgm:spPr/>
    </dgm:pt>
    <dgm:pt modelId="{FF1EFFB8-3B09-A647-9B2D-64D4A7E9A4ED}" type="pres">
      <dgm:prSet presAssocID="{56373580-1940-9547-A067-EADFCB99992E}" presName="bigChev" presStyleLbl="node1" presStyleIdx="2" presStyleCnt="4" custScaleX="134670"/>
      <dgm:spPr/>
    </dgm:pt>
    <dgm:pt modelId="{562690A4-ECAE-744D-8B08-B191FB61EEC8}" type="pres">
      <dgm:prSet presAssocID="{0776EDD8-99D4-514F-B47A-1759F5A5D797}" presName="parTrans" presStyleCnt="0"/>
      <dgm:spPr/>
    </dgm:pt>
    <dgm:pt modelId="{AB648FA4-499F-204F-9A1A-6372EA2EA315}" type="pres">
      <dgm:prSet presAssocID="{A8CE2E95-9D9C-0749-824F-499B8A28D589}" presName="node" presStyleLbl="alignAccFollowNode1" presStyleIdx="2" presStyleCnt="4">
        <dgm:presLayoutVars>
          <dgm:bulletEnabled val="1"/>
        </dgm:presLayoutVars>
      </dgm:prSet>
      <dgm:spPr/>
    </dgm:pt>
    <dgm:pt modelId="{55273847-1E34-A049-B23D-7F553215547F}" type="pres">
      <dgm:prSet presAssocID="{56373580-1940-9547-A067-EADFCB99992E}" presName="vSp" presStyleCnt="0"/>
      <dgm:spPr/>
    </dgm:pt>
    <dgm:pt modelId="{6BD11840-95DB-7C4E-8A88-9E399E78DCC7}" type="pres">
      <dgm:prSet presAssocID="{DFCAE41A-52BD-EF4B-8A9F-F2D28DAF1EDE}" presName="horFlow" presStyleCnt="0"/>
      <dgm:spPr/>
    </dgm:pt>
    <dgm:pt modelId="{C3172F6E-646F-344E-904F-D0FC1BAECA41}" type="pres">
      <dgm:prSet presAssocID="{DFCAE41A-52BD-EF4B-8A9F-F2D28DAF1EDE}" presName="bigChev" presStyleLbl="node1" presStyleIdx="3" presStyleCnt="4" custScaleX="162687"/>
      <dgm:spPr/>
    </dgm:pt>
    <dgm:pt modelId="{7656029D-1204-FD48-BB8C-070350094473}" type="pres">
      <dgm:prSet presAssocID="{D31FBBBF-A593-524D-8B50-5048F8623B9C}" presName="parTrans" presStyleCnt="0"/>
      <dgm:spPr/>
    </dgm:pt>
    <dgm:pt modelId="{6B3CB68E-97FB-D04C-A9DD-CEED549088C8}" type="pres">
      <dgm:prSet presAssocID="{08113E6C-2D34-F042-A5DC-7D6EC7A93C95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F1F1CD02-3AE5-3E4A-8077-B353A380D09E}" type="presOf" srcId="{5A74CEDA-72BD-8E46-825E-3D9670829F45}" destId="{0D0320B3-1DD3-7A4D-9302-58F5F531FBBF}" srcOrd="0" destOrd="0" presId="urn:microsoft.com/office/officeart/2005/8/layout/lProcess3"/>
    <dgm:cxn modelId="{4A461A17-0956-3447-AA9D-C59A481E7EF1}" srcId="{5EEBF1D0-E7FF-2B4F-8F84-ADC24AE30F81}" destId="{794CD3CE-7811-134A-BE02-9DEE61DB0317}" srcOrd="0" destOrd="0" parTransId="{D42CF85F-C275-834F-A093-EDE07C27011A}" sibTransId="{9598180D-0587-7E4E-ACBD-762DC7A09CC3}"/>
    <dgm:cxn modelId="{E62EEC20-2060-2248-96FE-7FA984F93E11}" srcId="{DFCAE41A-52BD-EF4B-8A9F-F2D28DAF1EDE}" destId="{08113E6C-2D34-F042-A5DC-7D6EC7A93C95}" srcOrd="0" destOrd="0" parTransId="{D31FBBBF-A593-524D-8B50-5048F8623B9C}" sibTransId="{DC29EA91-A1E0-184C-889D-45AA91C9FFA1}"/>
    <dgm:cxn modelId="{3563E82B-CD93-7047-A849-F3D4AD18682F}" type="presOf" srcId="{DFCAE41A-52BD-EF4B-8A9F-F2D28DAF1EDE}" destId="{C3172F6E-646F-344E-904F-D0FC1BAECA41}" srcOrd="0" destOrd="0" presId="urn:microsoft.com/office/officeart/2005/8/layout/lProcess3"/>
    <dgm:cxn modelId="{C0E8ED39-EA3B-BC4E-9C46-AACF21EAD863}" srcId="{3B0EA102-08AF-294A-A7EB-224D7958F9F5}" destId="{5EEBF1D0-E7FF-2B4F-8F84-ADC24AE30F81}" srcOrd="0" destOrd="0" parTransId="{B1D637DC-607D-C74C-ADD2-B7E748998368}" sibTransId="{ABCA8989-0C40-1248-8D01-683BBC8E82A8}"/>
    <dgm:cxn modelId="{79BCBB42-F124-4B4E-8749-A1AE1E789B0D}" srcId="{3B0EA102-08AF-294A-A7EB-224D7958F9F5}" destId="{6327ABB5-F426-3343-8859-0B6E886D82C6}" srcOrd="1" destOrd="0" parTransId="{FC454A3A-B522-A942-B011-66BCEA5C2856}" sibTransId="{5C48F42F-E344-1240-BEE8-C2948ABDC746}"/>
    <dgm:cxn modelId="{2F63975D-5013-704E-8134-8BB64F2DFF7D}" type="presOf" srcId="{3B0EA102-08AF-294A-A7EB-224D7958F9F5}" destId="{0EC392D4-7463-754E-B417-8B4D614D35AD}" srcOrd="0" destOrd="0" presId="urn:microsoft.com/office/officeart/2005/8/layout/lProcess3"/>
    <dgm:cxn modelId="{5B63AF72-2A91-D04D-9D65-AFCC9A2F7102}" srcId="{56373580-1940-9547-A067-EADFCB99992E}" destId="{A8CE2E95-9D9C-0749-824F-499B8A28D589}" srcOrd="0" destOrd="0" parTransId="{0776EDD8-99D4-514F-B47A-1759F5A5D797}" sibTransId="{457D20FE-CDD3-A649-8BE5-48646D508C5D}"/>
    <dgm:cxn modelId="{03760076-8645-5E42-90A6-AAACDDD47032}" srcId="{3B0EA102-08AF-294A-A7EB-224D7958F9F5}" destId="{56373580-1940-9547-A067-EADFCB99992E}" srcOrd="2" destOrd="0" parTransId="{495EA086-D821-F54E-B85A-1D9C0F8702B8}" sibTransId="{8F0BA33D-8908-C449-B6B2-C1EF01ED748F}"/>
    <dgm:cxn modelId="{0B15A67B-3E7C-164C-B591-832B8FD5EC30}" type="presOf" srcId="{08113E6C-2D34-F042-A5DC-7D6EC7A93C95}" destId="{6B3CB68E-97FB-D04C-A9DD-CEED549088C8}" srcOrd="0" destOrd="0" presId="urn:microsoft.com/office/officeart/2005/8/layout/lProcess3"/>
    <dgm:cxn modelId="{263BF1A9-80CD-1344-91D8-1E98E5CC714A}" srcId="{3B0EA102-08AF-294A-A7EB-224D7958F9F5}" destId="{DFCAE41A-52BD-EF4B-8A9F-F2D28DAF1EDE}" srcOrd="3" destOrd="0" parTransId="{F60EBF15-77A1-CA40-BE74-91E61D989163}" sibTransId="{EF3EBACF-D4FD-8E47-9D8F-3F864EE18BA8}"/>
    <dgm:cxn modelId="{700173AE-4997-8545-A4FE-DF4EB8528454}" type="presOf" srcId="{5EEBF1D0-E7FF-2B4F-8F84-ADC24AE30F81}" destId="{825558FA-D057-DC49-B549-C9EE327F98C5}" srcOrd="0" destOrd="0" presId="urn:microsoft.com/office/officeart/2005/8/layout/lProcess3"/>
    <dgm:cxn modelId="{88C216B8-8E66-8944-9742-8599E8CE6332}" type="presOf" srcId="{6327ABB5-F426-3343-8859-0B6E886D82C6}" destId="{7E5C2413-3B38-EB4E-B3E1-D42B23EA6A67}" srcOrd="0" destOrd="0" presId="urn:microsoft.com/office/officeart/2005/8/layout/lProcess3"/>
    <dgm:cxn modelId="{D168B4C4-7647-9442-A8B4-6805F7AD7CB9}" type="presOf" srcId="{A8CE2E95-9D9C-0749-824F-499B8A28D589}" destId="{AB648FA4-499F-204F-9A1A-6372EA2EA315}" srcOrd="0" destOrd="0" presId="urn:microsoft.com/office/officeart/2005/8/layout/lProcess3"/>
    <dgm:cxn modelId="{C04A45E5-E27B-C345-BA00-7834F56A75A4}" type="presOf" srcId="{56373580-1940-9547-A067-EADFCB99992E}" destId="{FF1EFFB8-3B09-A647-9B2D-64D4A7E9A4ED}" srcOrd="0" destOrd="0" presId="urn:microsoft.com/office/officeart/2005/8/layout/lProcess3"/>
    <dgm:cxn modelId="{870C11E9-6533-D14B-813E-2F361E4BDD39}" type="presOf" srcId="{794CD3CE-7811-134A-BE02-9DEE61DB0317}" destId="{3B065B30-647B-6740-9E38-95E0748B467C}" srcOrd="0" destOrd="0" presId="urn:microsoft.com/office/officeart/2005/8/layout/lProcess3"/>
    <dgm:cxn modelId="{A48270F4-762C-CA46-920A-23A38CEF5ED0}" srcId="{6327ABB5-F426-3343-8859-0B6E886D82C6}" destId="{5A74CEDA-72BD-8E46-825E-3D9670829F45}" srcOrd="0" destOrd="0" parTransId="{E6CED74F-6C39-204A-AF2C-9CD11B123EB0}" sibTransId="{8B5459EB-7CD4-1D47-AD72-6ED6FC6A9C45}"/>
    <dgm:cxn modelId="{ACBD58F9-A771-0F43-AF05-D34AB8D6BA1D}" type="presParOf" srcId="{0EC392D4-7463-754E-B417-8B4D614D35AD}" destId="{20E52ADB-5A3D-7545-8C94-090C3F55BBED}" srcOrd="0" destOrd="0" presId="urn:microsoft.com/office/officeart/2005/8/layout/lProcess3"/>
    <dgm:cxn modelId="{747FB2B7-0565-1740-A213-F2AA092BA4C4}" type="presParOf" srcId="{20E52ADB-5A3D-7545-8C94-090C3F55BBED}" destId="{825558FA-D057-DC49-B549-C9EE327F98C5}" srcOrd="0" destOrd="0" presId="urn:microsoft.com/office/officeart/2005/8/layout/lProcess3"/>
    <dgm:cxn modelId="{A9C6441A-027C-2F4B-B691-1EDF87AFDDD9}" type="presParOf" srcId="{20E52ADB-5A3D-7545-8C94-090C3F55BBED}" destId="{3B305C14-DA61-D24E-B599-653C1937C91A}" srcOrd="1" destOrd="0" presId="urn:microsoft.com/office/officeart/2005/8/layout/lProcess3"/>
    <dgm:cxn modelId="{7378DBD4-BEC5-AA40-923D-7BE798B926F1}" type="presParOf" srcId="{20E52ADB-5A3D-7545-8C94-090C3F55BBED}" destId="{3B065B30-647B-6740-9E38-95E0748B467C}" srcOrd="2" destOrd="0" presId="urn:microsoft.com/office/officeart/2005/8/layout/lProcess3"/>
    <dgm:cxn modelId="{0F2EF245-3191-EC4A-997A-1D28F74440D6}" type="presParOf" srcId="{0EC392D4-7463-754E-B417-8B4D614D35AD}" destId="{CE91C14B-D277-A841-BAD2-2861758AA4DC}" srcOrd="1" destOrd="0" presId="urn:microsoft.com/office/officeart/2005/8/layout/lProcess3"/>
    <dgm:cxn modelId="{AFBC1F02-FDB5-FA4D-81B9-2611564C5B96}" type="presParOf" srcId="{0EC392D4-7463-754E-B417-8B4D614D35AD}" destId="{1444A67E-D987-E74B-B523-DD83FFFAAFA5}" srcOrd="2" destOrd="0" presId="urn:microsoft.com/office/officeart/2005/8/layout/lProcess3"/>
    <dgm:cxn modelId="{8EF11C38-25CA-ED42-A039-6D410F128BAD}" type="presParOf" srcId="{1444A67E-D987-E74B-B523-DD83FFFAAFA5}" destId="{7E5C2413-3B38-EB4E-B3E1-D42B23EA6A67}" srcOrd="0" destOrd="0" presId="urn:microsoft.com/office/officeart/2005/8/layout/lProcess3"/>
    <dgm:cxn modelId="{65661AE8-06A2-2A40-B500-41BF4B706193}" type="presParOf" srcId="{1444A67E-D987-E74B-B523-DD83FFFAAFA5}" destId="{DC8129A6-239C-F347-9762-1C7A5A2B8E53}" srcOrd="1" destOrd="0" presId="urn:microsoft.com/office/officeart/2005/8/layout/lProcess3"/>
    <dgm:cxn modelId="{E0BC352E-1050-DD42-8A75-340B2781D754}" type="presParOf" srcId="{1444A67E-D987-E74B-B523-DD83FFFAAFA5}" destId="{0D0320B3-1DD3-7A4D-9302-58F5F531FBBF}" srcOrd="2" destOrd="0" presId="urn:microsoft.com/office/officeart/2005/8/layout/lProcess3"/>
    <dgm:cxn modelId="{8D9FE37B-A75A-464D-8660-90AA96FCF7F8}" type="presParOf" srcId="{0EC392D4-7463-754E-B417-8B4D614D35AD}" destId="{0ED41F62-29E6-E745-B9BF-994A4F344CDD}" srcOrd="3" destOrd="0" presId="urn:microsoft.com/office/officeart/2005/8/layout/lProcess3"/>
    <dgm:cxn modelId="{619B3186-3AD2-FD4E-8A4C-86628064832A}" type="presParOf" srcId="{0EC392D4-7463-754E-B417-8B4D614D35AD}" destId="{E5F24A3D-1760-DD42-8223-7D426591D54F}" srcOrd="4" destOrd="0" presId="urn:microsoft.com/office/officeart/2005/8/layout/lProcess3"/>
    <dgm:cxn modelId="{A195DFC6-DA0E-7644-87C4-D664A4634059}" type="presParOf" srcId="{E5F24A3D-1760-DD42-8223-7D426591D54F}" destId="{FF1EFFB8-3B09-A647-9B2D-64D4A7E9A4ED}" srcOrd="0" destOrd="0" presId="urn:microsoft.com/office/officeart/2005/8/layout/lProcess3"/>
    <dgm:cxn modelId="{741E1D64-E4F2-8540-B2CF-95D7D1FC9DC9}" type="presParOf" srcId="{E5F24A3D-1760-DD42-8223-7D426591D54F}" destId="{562690A4-ECAE-744D-8B08-B191FB61EEC8}" srcOrd="1" destOrd="0" presId="urn:microsoft.com/office/officeart/2005/8/layout/lProcess3"/>
    <dgm:cxn modelId="{13D9CC3D-6CEE-2944-BECC-EDFC459050CA}" type="presParOf" srcId="{E5F24A3D-1760-DD42-8223-7D426591D54F}" destId="{AB648FA4-499F-204F-9A1A-6372EA2EA315}" srcOrd="2" destOrd="0" presId="urn:microsoft.com/office/officeart/2005/8/layout/lProcess3"/>
    <dgm:cxn modelId="{7B083044-C036-0448-9264-B312AFACD297}" type="presParOf" srcId="{0EC392D4-7463-754E-B417-8B4D614D35AD}" destId="{55273847-1E34-A049-B23D-7F553215547F}" srcOrd="5" destOrd="0" presId="urn:microsoft.com/office/officeart/2005/8/layout/lProcess3"/>
    <dgm:cxn modelId="{94C9CB3A-7C31-A64B-ADD7-E2F2298CCE46}" type="presParOf" srcId="{0EC392D4-7463-754E-B417-8B4D614D35AD}" destId="{6BD11840-95DB-7C4E-8A88-9E399E78DCC7}" srcOrd="6" destOrd="0" presId="urn:microsoft.com/office/officeart/2005/8/layout/lProcess3"/>
    <dgm:cxn modelId="{29D7355B-5B06-0D4A-BA86-7ABDDC573801}" type="presParOf" srcId="{6BD11840-95DB-7C4E-8A88-9E399E78DCC7}" destId="{C3172F6E-646F-344E-904F-D0FC1BAECA41}" srcOrd="0" destOrd="0" presId="urn:microsoft.com/office/officeart/2005/8/layout/lProcess3"/>
    <dgm:cxn modelId="{4FAF8A57-1F35-5C4C-A133-17A6137E08B0}" type="presParOf" srcId="{6BD11840-95DB-7C4E-8A88-9E399E78DCC7}" destId="{7656029D-1204-FD48-BB8C-070350094473}" srcOrd="1" destOrd="0" presId="urn:microsoft.com/office/officeart/2005/8/layout/lProcess3"/>
    <dgm:cxn modelId="{EE7A7F56-3697-424B-AC3E-B65075CBAAFE}" type="presParOf" srcId="{6BD11840-95DB-7C4E-8A88-9E399E78DCC7}" destId="{6B3CB68E-97FB-D04C-A9DD-CEED549088C8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5558FA-D057-DC49-B549-C9EE327F98C5}">
      <dsp:nvSpPr>
        <dsp:cNvPr id="0" name=""/>
        <dsp:cNvSpPr/>
      </dsp:nvSpPr>
      <dsp:spPr>
        <a:xfrm>
          <a:off x="291528" y="3032"/>
          <a:ext cx="3629311" cy="11572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Select geocode of Dallas city from LODES</a:t>
          </a:r>
          <a:endParaRPr lang="zh-CN" altLang="en-US" sz="2600" kern="1200" dirty="0"/>
        </a:p>
      </dsp:txBody>
      <dsp:txXfrm>
        <a:off x="870172" y="3032"/>
        <a:ext cx="2472024" cy="1157287"/>
      </dsp:txXfrm>
    </dsp:sp>
    <dsp:sp modelId="{3B065B30-647B-6740-9E38-95E0748B467C}">
      <dsp:nvSpPr>
        <dsp:cNvPr id="0" name=""/>
        <dsp:cNvSpPr/>
      </dsp:nvSpPr>
      <dsp:spPr>
        <a:xfrm>
          <a:off x="3544721" y="101401"/>
          <a:ext cx="2401371" cy="96054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SQL</a:t>
          </a:r>
          <a:endParaRPr lang="zh-CN" altLang="en-US" sz="2200" kern="1200" dirty="0"/>
        </a:p>
      </dsp:txBody>
      <dsp:txXfrm>
        <a:off x="4024995" y="101401"/>
        <a:ext cx="1440823" cy="960548"/>
      </dsp:txXfrm>
    </dsp:sp>
    <dsp:sp modelId="{7E5C2413-3B38-EB4E-B3E1-D42B23EA6A67}">
      <dsp:nvSpPr>
        <dsp:cNvPr id="0" name=""/>
        <dsp:cNvSpPr/>
      </dsp:nvSpPr>
      <dsp:spPr>
        <a:xfrm>
          <a:off x="291528" y="1322339"/>
          <a:ext cx="4449683" cy="11572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Find the shortest path from work to home and calculate their distance</a:t>
          </a:r>
          <a:endParaRPr lang="zh-CN" altLang="en-US" sz="2600" kern="1200" dirty="0"/>
        </a:p>
      </dsp:txBody>
      <dsp:txXfrm>
        <a:off x="870172" y="1322339"/>
        <a:ext cx="3292396" cy="1157287"/>
      </dsp:txXfrm>
    </dsp:sp>
    <dsp:sp modelId="{0D0320B3-1DD3-7A4D-9302-58F5F531FBBF}">
      <dsp:nvSpPr>
        <dsp:cNvPr id="0" name=""/>
        <dsp:cNvSpPr/>
      </dsp:nvSpPr>
      <dsp:spPr>
        <a:xfrm>
          <a:off x="4365093" y="1420709"/>
          <a:ext cx="2401371" cy="96054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Python- </a:t>
          </a:r>
          <a:r>
            <a:rPr lang="en-US" altLang="zh-CN" sz="2200" kern="1200" dirty="0" err="1"/>
            <a:t>OpenStreet</a:t>
          </a:r>
          <a:r>
            <a:rPr lang="en-US" altLang="zh-CN" sz="2200" kern="1200" dirty="0"/>
            <a:t> Map</a:t>
          </a:r>
          <a:endParaRPr lang="zh-CN" altLang="en-US" sz="2200" kern="1200" dirty="0"/>
        </a:p>
      </dsp:txBody>
      <dsp:txXfrm>
        <a:off x="4845367" y="1420709"/>
        <a:ext cx="1440823" cy="960548"/>
      </dsp:txXfrm>
    </dsp:sp>
    <dsp:sp modelId="{FF1EFFB8-3B09-A647-9B2D-64D4A7E9A4ED}">
      <dsp:nvSpPr>
        <dsp:cNvPr id="0" name=""/>
        <dsp:cNvSpPr/>
      </dsp:nvSpPr>
      <dsp:spPr>
        <a:xfrm>
          <a:off x="291528" y="2641647"/>
          <a:ext cx="3896297" cy="11572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Measure the commute time by transit and driving</a:t>
          </a:r>
          <a:endParaRPr lang="zh-CN" altLang="en-US" sz="2600" kern="1200" dirty="0"/>
        </a:p>
      </dsp:txBody>
      <dsp:txXfrm>
        <a:off x="870172" y="2641647"/>
        <a:ext cx="2739010" cy="1157287"/>
      </dsp:txXfrm>
    </dsp:sp>
    <dsp:sp modelId="{AB648FA4-499F-204F-9A1A-6372EA2EA315}">
      <dsp:nvSpPr>
        <dsp:cNvPr id="0" name=""/>
        <dsp:cNvSpPr/>
      </dsp:nvSpPr>
      <dsp:spPr>
        <a:xfrm>
          <a:off x="3811707" y="2740017"/>
          <a:ext cx="2401371" cy="96054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Google API</a:t>
          </a:r>
          <a:endParaRPr lang="zh-CN" altLang="en-US" sz="2200" kern="1200" dirty="0"/>
        </a:p>
      </dsp:txBody>
      <dsp:txXfrm>
        <a:off x="4291981" y="2740017"/>
        <a:ext cx="1440823" cy="960548"/>
      </dsp:txXfrm>
    </dsp:sp>
    <dsp:sp modelId="{C3172F6E-646F-344E-904F-D0FC1BAECA41}">
      <dsp:nvSpPr>
        <dsp:cNvPr id="0" name=""/>
        <dsp:cNvSpPr/>
      </dsp:nvSpPr>
      <dsp:spPr>
        <a:xfrm>
          <a:off x="291528" y="3960955"/>
          <a:ext cx="4706890" cy="11572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Compute the percentage of job accessible within specific time</a:t>
          </a:r>
          <a:endParaRPr lang="zh-CN" altLang="en-US" sz="2600" kern="1200" dirty="0"/>
        </a:p>
      </dsp:txBody>
      <dsp:txXfrm>
        <a:off x="870172" y="3960955"/>
        <a:ext cx="3549603" cy="1157287"/>
      </dsp:txXfrm>
    </dsp:sp>
    <dsp:sp modelId="{6B3CB68E-97FB-D04C-A9DD-CEED549088C8}">
      <dsp:nvSpPr>
        <dsp:cNvPr id="0" name=""/>
        <dsp:cNvSpPr/>
      </dsp:nvSpPr>
      <dsp:spPr>
        <a:xfrm>
          <a:off x="4622300" y="4059324"/>
          <a:ext cx="2401371" cy="96054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Tableau</a:t>
          </a:r>
          <a:endParaRPr lang="zh-CN" altLang="en-US" sz="2200" kern="1200" dirty="0"/>
        </a:p>
      </dsp:txBody>
      <dsp:txXfrm>
        <a:off x="5102574" y="4059324"/>
        <a:ext cx="1440823" cy="9605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15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639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819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463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83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247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4/14/19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5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4/14/19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583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8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790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39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EC29D-A4B8-F246-8E4D-A38C0BA4C8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Children Poverty </a:t>
            </a:r>
            <a:br>
              <a:rPr kumimoji="1" lang="en-US" altLang="zh-CN" dirty="0"/>
            </a:br>
            <a:r>
              <a:rPr kumimoji="1" lang="en-US" altLang="zh-CN" dirty="0"/>
              <a:t>                            Action Lab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27120D-320A-6341-B2DA-C25133E708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3808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1590"/>
            <a:ext cx="12192000" cy="6858000"/>
          </a:xfrm>
          <a:prstGeom prst="rect">
            <a:avLst/>
          </a:prstGeom>
          <a:solidFill>
            <a:srgbClr val="5265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 descr="图片包含 文字, 地图&#10;&#10;描述已自动生成">
            <a:extLst>
              <a:ext uri="{FF2B5EF4-FFF2-40B4-BE49-F238E27FC236}">
                <a16:creationId xmlns:a16="http://schemas.microsoft.com/office/drawing/2014/main" id="{4C0CC0C0-2E99-3C40-AC6B-339F0643D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632" y="771434"/>
            <a:ext cx="10286737" cy="52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26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1590"/>
            <a:ext cx="12192000" cy="6858000"/>
          </a:xfrm>
          <a:prstGeom prst="rect">
            <a:avLst/>
          </a:prstGeom>
          <a:solidFill>
            <a:srgbClr val="576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 descr="图片包含 文字, 地图&#10;&#10;描述已自动生成">
            <a:extLst>
              <a:ext uri="{FF2B5EF4-FFF2-40B4-BE49-F238E27FC236}">
                <a16:creationId xmlns:a16="http://schemas.microsoft.com/office/drawing/2014/main" id="{A82254E0-44CD-1349-B001-BA2FC336F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632" y="771434"/>
            <a:ext cx="10286737" cy="52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64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159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 descr="图片包含 文字, 地图, 照片&#10;&#10;描述已自动生成">
            <a:extLst>
              <a:ext uri="{FF2B5EF4-FFF2-40B4-BE49-F238E27FC236}">
                <a16:creationId xmlns:a16="http://schemas.microsoft.com/office/drawing/2014/main" id="{2E367A27-E086-B742-9A6E-5B87FC342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1559" y="1042509"/>
            <a:ext cx="9757810" cy="50008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56DD45-3F69-BB48-9D08-BA14315EEB05}"/>
              </a:ext>
            </a:extLst>
          </p:cNvPr>
          <p:cNvSpPr txBox="1"/>
          <p:nvPr/>
        </p:nvSpPr>
        <p:spPr>
          <a:xfrm>
            <a:off x="891251" y="590309"/>
            <a:ext cx="9803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Lighter-colored,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smaller</a:t>
            </a:r>
            <a:r>
              <a:rPr kumimoji="1" lang="zh-CN" altLang="en-US" dirty="0"/>
              <a:t> </a:t>
            </a:r>
            <a:r>
              <a:rPr kumimoji="1" lang="en-US" altLang="zh-CN" dirty="0"/>
              <a:t>dot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means</a:t>
            </a:r>
            <a:r>
              <a:rPr kumimoji="1" lang="zh-CN" altLang="en-US" dirty="0"/>
              <a:t> </a:t>
            </a:r>
            <a:r>
              <a:rPr kumimoji="1" lang="en-US" altLang="zh-CN" dirty="0"/>
              <a:t>driving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compared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darker-colored,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bigger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dots.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4723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文字, 地图, 建筑物&#10;&#10;描述已自动生成">
            <a:extLst>
              <a:ext uri="{FF2B5EF4-FFF2-40B4-BE49-F238E27FC236}">
                <a16:creationId xmlns:a16="http://schemas.microsoft.com/office/drawing/2014/main" id="{4197BB03-4A71-2642-AB56-C800599C3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84" y="389437"/>
            <a:ext cx="11833031" cy="6079126"/>
          </a:xfrm>
        </p:spPr>
      </p:pic>
    </p:spTree>
    <p:extLst>
      <p:ext uri="{BB962C8B-B14F-4D97-AF65-F5344CB8AC3E}">
        <p14:creationId xmlns:p14="http://schemas.microsoft.com/office/powerpoint/2010/main" val="1195242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1590"/>
            <a:ext cx="12192000" cy="6858000"/>
          </a:xfrm>
          <a:prstGeom prst="rect">
            <a:avLst/>
          </a:prstGeom>
          <a:solidFill>
            <a:srgbClr val="5365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 descr="图片包含 文字, 地图&#10;&#10;描述已自动生成">
            <a:extLst>
              <a:ext uri="{FF2B5EF4-FFF2-40B4-BE49-F238E27FC236}">
                <a16:creationId xmlns:a16="http://schemas.microsoft.com/office/drawing/2014/main" id="{035C01B3-98AC-DE46-837F-66352A680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632" y="771434"/>
            <a:ext cx="10286737" cy="52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62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159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 descr="图片包含 文字, 地图&#10;&#10;描述已自动生成">
            <a:extLst>
              <a:ext uri="{FF2B5EF4-FFF2-40B4-BE49-F238E27FC236}">
                <a16:creationId xmlns:a16="http://schemas.microsoft.com/office/drawing/2014/main" id="{043CE662-13B0-6343-ADC7-EA5BC94AF48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51008" y="1078102"/>
            <a:ext cx="9688361" cy="496528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3762A3D-9F69-164B-8A98-C4F9869BBD1D}"/>
              </a:ext>
            </a:extLst>
          </p:cNvPr>
          <p:cNvSpPr txBox="1"/>
          <p:nvPr/>
        </p:nvSpPr>
        <p:spPr>
          <a:xfrm>
            <a:off x="671332" y="458470"/>
            <a:ext cx="9884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like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clinic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grocery,</a:t>
            </a:r>
            <a:r>
              <a:rPr kumimoji="1" lang="zh-CN" altLang="en-US" dirty="0"/>
              <a:t> </a:t>
            </a:r>
            <a:r>
              <a:rPr kumimoji="1" lang="en-US" altLang="zh-CN" dirty="0"/>
              <a:t>women’s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clinic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much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difficult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poverty</a:t>
            </a:r>
            <a:r>
              <a:rPr kumimoji="1" lang="zh-CN" altLang="en-US" dirty="0"/>
              <a:t> </a:t>
            </a:r>
            <a:r>
              <a:rPr kumimoji="1" lang="en-US" altLang="zh-CN" dirty="0"/>
              <a:t>family,</a:t>
            </a:r>
            <a:r>
              <a:rPr kumimoji="1" lang="zh-CN" altLang="en-US" dirty="0"/>
              <a:t> </a:t>
            </a:r>
            <a:r>
              <a:rPr kumimoji="1" lang="en-US" altLang="zh-CN" dirty="0"/>
              <a:t>because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they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bigger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dark-colored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dots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clinic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grocery.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0996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字, 地图, 建筑物&#10;&#10;描述已自动生成">
            <a:extLst>
              <a:ext uri="{FF2B5EF4-FFF2-40B4-BE49-F238E27FC236}">
                <a16:creationId xmlns:a16="http://schemas.microsoft.com/office/drawing/2014/main" id="{E57E50F2-104C-2348-AB7C-E116D3FEB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342900"/>
            <a:ext cx="120142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40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字, 地图&#10;&#10;描述已自动生成">
            <a:extLst>
              <a:ext uri="{FF2B5EF4-FFF2-40B4-BE49-F238E27FC236}">
                <a16:creationId xmlns:a16="http://schemas.microsoft.com/office/drawing/2014/main" id="{7C09A1ED-F19F-1941-93B7-2C9F6DBD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342900"/>
            <a:ext cx="120142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82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159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图片包含 文字, 地图, 照片&#10;&#10;描述已自动生成">
            <a:extLst>
              <a:ext uri="{FF2B5EF4-FFF2-40B4-BE49-F238E27FC236}">
                <a16:creationId xmlns:a16="http://schemas.microsoft.com/office/drawing/2014/main" id="{1F757B17-93DB-FD45-ADB1-EF9633CED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605" y="1125558"/>
            <a:ext cx="9595764" cy="49178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E692B51-CAA8-8B43-8188-82D68B5065C3}"/>
              </a:ext>
            </a:extLst>
          </p:cNvPr>
          <p:cNvSpPr txBox="1"/>
          <p:nvPr/>
        </p:nvSpPr>
        <p:spPr>
          <a:xfrm>
            <a:off x="717630" y="501650"/>
            <a:ext cx="972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Condition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WIC</a:t>
            </a:r>
            <a:r>
              <a:rPr kumimoji="1" lang="zh-CN" altLang="en-US" dirty="0"/>
              <a:t> </a:t>
            </a:r>
            <a:r>
              <a:rPr kumimoji="1" lang="en-US" altLang="zh-CN" dirty="0"/>
              <a:t>center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severe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women’s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clinic,</a:t>
            </a:r>
            <a:r>
              <a:rPr kumimoji="1" lang="zh-CN" altLang="en-US" dirty="0"/>
              <a:t> </a:t>
            </a:r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women’s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clinic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WIC</a:t>
            </a:r>
            <a:r>
              <a:rPr kumimoji="1" lang="zh-CN" altLang="en-US" dirty="0"/>
              <a:t> </a:t>
            </a:r>
            <a:r>
              <a:rPr kumimoji="1" lang="en-US" altLang="zh-CN" dirty="0"/>
              <a:t>center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poverty</a:t>
            </a:r>
            <a:r>
              <a:rPr kumimoji="1" lang="zh-CN" altLang="en-US" dirty="0"/>
              <a:t> </a:t>
            </a:r>
            <a:r>
              <a:rPr kumimoji="1" lang="en-US" altLang="zh-CN" dirty="0"/>
              <a:t>family.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9586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949C28C-497B-5E4E-A2B2-BF7136213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276" y="607911"/>
            <a:ext cx="7056444" cy="7530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kumimoji="1" lang="en-US" altLang="zh-CN" sz="4400" spc="-100" dirty="0">
                <a:solidFill>
                  <a:schemeClr val="accent1"/>
                </a:solidFill>
              </a:rPr>
              <a:t>Solutions for children poverty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75A761-00A1-B446-9983-637378CCD4CB}"/>
              </a:ext>
            </a:extLst>
          </p:cNvPr>
          <p:cNvSpPr txBox="1"/>
          <p:nvPr/>
        </p:nvSpPr>
        <p:spPr>
          <a:xfrm>
            <a:off x="1430215" y="1500554"/>
            <a:ext cx="62249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en-US" altLang="zh-CN" sz="2800" dirty="0"/>
              <a:t>Build firm near-by dormitory</a:t>
            </a:r>
          </a:p>
          <a:p>
            <a:endParaRPr kumimoji="1" lang="en-US" altLang="zh-CN" sz="2800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zh-CN" sz="2800" dirty="0"/>
              <a:t>More flexible dart line</a:t>
            </a:r>
          </a:p>
          <a:p>
            <a:endParaRPr kumimoji="1" lang="en-US" altLang="zh-CN" sz="2800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zh-CN" sz="2800" dirty="0"/>
              <a:t>Send subsides to low income family</a:t>
            </a:r>
          </a:p>
          <a:p>
            <a:endParaRPr kumimoji="1" lang="en-US" altLang="zh-CN" sz="2800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zh-CN" sz="2800" dirty="0"/>
              <a:t>Set preferential policies to subsidize poor families</a:t>
            </a:r>
          </a:p>
        </p:txBody>
      </p:sp>
    </p:spTree>
    <p:extLst>
      <p:ext uri="{BB962C8B-B14F-4D97-AF65-F5344CB8AC3E}">
        <p14:creationId xmlns:p14="http://schemas.microsoft.com/office/powerpoint/2010/main" val="834802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9FA551-D73F-754C-B8DC-59300052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0470CF-5E74-1D4F-A25F-2AC26D58A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Methodology</a:t>
            </a:r>
          </a:p>
          <a:p>
            <a:r>
              <a:rPr kumimoji="1" lang="en-US" altLang="zh-CN" dirty="0"/>
              <a:t>Poverty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distrubution</a:t>
            </a:r>
            <a:endParaRPr kumimoji="1" lang="zh-CN" altLang="en-US" dirty="0"/>
          </a:p>
          <a:p>
            <a:r>
              <a:rPr kumimoji="1" lang="en-US" altLang="zh-CN" dirty="0"/>
              <a:t>Percentage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accessibility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jobs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within</a:t>
            </a:r>
            <a:r>
              <a:rPr kumimoji="1" lang="zh-CN" altLang="en-US" dirty="0"/>
              <a:t> </a:t>
            </a:r>
            <a:r>
              <a:rPr kumimoji="1" lang="en-US" altLang="zh-CN" dirty="0"/>
              <a:t>living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wage</a:t>
            </a:r>
          </a:p>
          <a:p>
            <a:pPr lvl="1">
              <a:buFont typeface="Wingdings" pitchFamily="2" charset="2"/>
              <a:buChar char="ü"/>
            </a:pPr>
            <a:r>
              <a:rPr kumimoji="1" lang="zh-CN" altLang="en-US" dirty="0"/>
              <a:t>       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driving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30</a:t>
            </a:r>
            <a:r>
              <a:rPr kumimoji="1" lang="zh-CN" altLang="en-US" dirty="0"/>
              <a:t> </a:t>
            </a:r>
            <a:r>
              <a:rPr kumimoji="1" lang="en-US" altLang="zh-CN" dirty="0"/>
              <a:t>mins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60</a:t>
            </a:r>
            <a:r>
              <a:rPr kumimoji="1" lang="zh-CN" altLang="en-US" dirty="0"/>
              <a:t> </a:t>
            </a:r>
            <a:r>
              <a:rPr kumimoji="1" lang="en-US" altLang="zh-CN" dirty="0"/>
              <a:t>mins</a:t>
            </a:r>
          </a:p>
          <a:p>
            <a:pPr lvl="1">
              <a:buFont typeface="Wingdings" pitchFamily="2" charset="2"/>
              <a:buChar char="ü"/>
            </a:pPr>
            <a:r>
              <a:rPr kumimoji="1" lang="zh-CN" altLang="en-US" dirty="0"/>
              <a:t>       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transit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30</a:t>
            </a:r>
            <a:r>
              <a:rPr kumimoji="1" lang="zh-CN" altLang="en-US" dirty="0"/>
              <a:t> </a:t>
            </a:r>
            <a:r>
              <a:rPr kumimoji="1" lang="en-US" altLang="zh-CN" dirty="0"/>
              <a:t>mins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60</a:t>
            </a:r>
            <a:r>
              <a:rPr kumimoji="1" lang="zh-CN" altLang="en-US" dirty="0"/>
              <a:t> </a:t>
            </a:r>
            <a:r>
              <a:rPr kumimoji="1" lang="en-US" altLang="zh-CN" dirty="0"/>
              <a:t>mins</a:t>
            </a:r>
            <a:r>
              <a:rPr kumimoji="1" lang="zh-CN" altLang="en-US" dirty="0"/>
              <a:t>   </a:t>
            </a:r>
            <a:endParaRPr kumimoji="1" lang="en-US" altLang="zh-CN" dirty="0"/>
          </a:p>
          <a:p>
            <a:r>
              <a:rPr kumimoji="1" lang="en-US" altLang="zh-CN" dirty="0"/>
              <a:t>Grocery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stores</a:t>
            </a:r>
          </a:p>
          <a:p>
            <a:r>
              <a:rPr kumimoji="1" lang="en-US" altLang="zh-CN" dirty="0"/>
              <a:t>Basic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clinics</a:t>
            </a:r>
          </a:p>
          <a:p>
            <a:r>
              <a:rPr kumimoji="1" lang="en-US" altLang="zh-CN" dirty="0"/>
              <a:t>Women’s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clinics</a:t>
            </a:r>
          </a:p>
          <a:p>
            <a:r>
              <a:rPr kumimoji="1" lang="en-US" altLang="zh-CN" dirty="0"/>
              <a:t>WIC</a:t>
            </a:r>
            <a:r>
              <a:rPr kumimoji="1" lang="zh-CN" altLang="en-US" dirty="0"/>
              <a:t> </a:t>
            </a:r>
            <a:r>
              <a:rPr kumimoji="1" lang="en-US" altLang="zh-CN" dirty="0"/>
              <a:t>centers</a:t>
            </a:r>
          </a:p>
        </p:txBody>
      </p:sp>
    </p:spTree>
    <p:extLst>
      <p:ext uri="{BB962C8B-B14F-4D97-AF65-F5344CB8AC3E}">
        <p14:creationId xmlns:p14="http://schemas.microsoft.com/office/powerpoint/2010/main" val="664191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6FD27CF-852B-6C4C-9ED4-5F492EF19E54}"/>
              </a:ext>
            </a:extLst>
          </p:cNvPr>
          <p:cNvSpPr/>
          <p:nvPr/>
        </p:nvSpPr>
        <p:spPr>
          <a:xfrm>
            <a:off x="1887415" y="2391507"/>
            <a:ext cx="783101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dirty="0">
                <a:ln w="0"/>
                <a:solidFill>
                  <a:schemeClr val="accent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  YOU!</a:t>
            </a:r>
            <a:endParaRPr lang="zh-CN" altLang="en-US" sz="9600" b="0" cap="none" spc="0" dirty="0">
              <a:ln w="0"/>
              <a:solidFill>
                <a:schemeClr val="accent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3325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7BFEEB-D874-314B-AA67-65AC27EF6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863601"/>
            <a:ext cx="2933194" cy="1493837"/>
          </a:xfrm>
        </p:spPr>
        <p:txBody>
          <a:bodyPr/>
          <a:lstStyle/>
          <a:p>
            <a:r>
              <a:rPr kumimoji="1" lang="en-US" altLang="zh-CN" dirty="0"/>
              <a:t>Methodology</a:t>
            </a:r>
            <a:r>
              <a:rPr kumimoji="1" lang="zh-CN" altLang="en-US" dirty="0"/>
              <a:t> 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AEBD7D4C-A9F1-0948-858F-8624F7A697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7639524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5276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文字, 地图&#10;&#10;描述已自动生成">
            <a:extLst>
              <a:ext uri="{FF2B5EF4-FFF2-40B4-BE49-F238E27FC236}">
                <a16:creationId xmlns:a16="http://schemas.microsoft.com/office/drawing/2014/main" id="{11356ACE-B9AC-7340-816E-1FC065770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661" y="93467"/>
            <a:ext cx="9936515" cy="5686010"/>
          </a:xfr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74FDE2A-3BC0-9949-AD0C-9054201B5357}"/>
              </a:ext>
            </a:extLst>
          </p:cNvPr>
          <p:cNvSpPr txBox="1"/>
          <p:nvPr/>
        </p:nvSpPr>
        <p:spPr>
          <a:xfrm>
            <a:off x="0" y="375138"/>
            <a:ext cx="221566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Living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$1250:</a:t>
            </a:r>
          </a:p>
          <a:p>
            <a:r>
              <a:rPr kumimoji="1" lang="en-US" altLang="zh-CN" dirty="0"/>
              <a:t>White:</a:t>
            </a:r>
            <a:r>
              <a:rPr kumimoji="1" lang="zh-CN" altLang="en-US" dirty="0"/>
              <a:t> </a:t>
            </a:r>
            <a:r>
              <a:rPr kumimoji="1" lang="en-US" altLang="zh-CN" dirty="0"/>
              <a:t>10%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Light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grey:</a:t>
            </a:r>
            <a:r>
              <a:rPr kumimoji="1" lang="zh-CN" altLang="en-US" dirty="0"/>
              <a:t> </a:t>
            </a:r>
            <a:r>
              <a:rPr kumimoji="1" lang="en-US" altLang="zh-CN" dirty="0"/>
              <a:t>20%</a:t>
            </a:r>
          </a:p>
          <a:p>
            <a:r>
              <a:rPr kumimoji="1" lang="en-US" altLang="zh-CN" dirty="0"/>
              <a:t>Grey:30%</a:t>
            </a:r>
          </a:p>
          <a:p>
            <a:r>
              <a:rPr kumimoji="1" lang="en-US" altLang="zh-CN" dirty="0"/>
              <a:t>Light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red:</a:t>
            </a:r>
            <a:r>
              <a:rPr kumimoji="1" lang="zh-CN" altLang="en-US" dirty="0"/>
              <a:t> </a:t>
            </a:r>
            <a:r>
              <a:rPr kumimoji="1" lang="en-US" altLang="zh-CN" dirty="0"/>
              <a:t>40%</a:t>
            </a:r>
          </a:p>
          <a:p>
            <a:r>
              <a:rPr kumimoji="1" lang="en-US" altLang="zh-CN" dirty="0"/>
              <a:t>Red:50%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Living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</a:p>
          <a:p>
            <a:r>
              <a:rPr kumimoji="1" lang="en-US" altLang="zh-CN" dirty="0"/>
              <a:t>$3333:</a:t>
            </a:r>
          </a:p>
          <a:p>
            <a:r>
              <a:rPr kumimoji="1" lang="en-US" altLang="zh-CN" dirty="0"/>
              <a:t>White:20%</a:t>
            </a:r>
          </a:p>
          <a:p>
            <a:r>
              <a:rPr kumimoji="1" lang="en-US" altLang="zh-CN" dirty="0"/>
              <a:t>Light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grey:</a:t>
            </a:r>
            <a:r>
              <a:rPr kumimoji="1" lang="zh-CN" altLang="en-US" dirty="0"/>
              <a:t> </a:t>
            </a:r>
            <a:r>
              <a:rPr kumimoji="1" lang="en-US" altLang="zh-CN" dirty="0"/>
              <a:t>40%</a:t>
            </a:r>
          </a:p>
          <a:p>
            <a:r>
              <a:rPr kumimoji="1" lang="en-US" altLang="zh-CN" dirty="0"/>
              <a:t>Grey:60%</a:t>
            </a:r>
          </a:p>
          <a:p>
            <a:r>
              <a:rPr kumimoji="1" lang="en-US" altLang="zh-CN" dirty="0"/>
              <a:t>Light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red:</a:t>
            </a:r>
            <a:r>
              <a:rPr kumimoji="1" lang="zh-CN" altLang="en-US" dirty="0"/>
              <a:t> </a:t>
            </a:r>
            <a:r>
              <a:rPr kumimoji="1" lang="en-US" altLang="zh-CN" dirty="0"/>
              <a:t>80%</a:t>
            </a:r>
          </a:p>
          <a:p>
            <a:r>
              <a:rPr kumimoji="1" lang="en-US" altLang="zh-CN" dirty="0"/>
              <a:t>Red:100%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58705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31750" cap="sq">
            <a:solidFill>
              <a:srgbClr val="69BBC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 descr="图片包含 文字, 地图, 建筑物&#10;&#10;描述已自动生成">
            <a:extLst>
              <a:ext uri="{FF2B5EF4-FFF2-40B4-BE49-F238E27FC236}">
                <a16:creationId xmlns:a16="http://schemas.microsoft.com/office/drawing/2014/main" id="{76D3A72C-9FA3-D547-9CBC-5C2F7D92A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40" r="4450" b="1"/>
          <a:stretch/>
        </p:blipFill>
        <p:spPr>
          <a:xfrm>
            <a:off x="2243138" y="804334"/>
            <a:ext cx="8518926" cy="47919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8B7121A-3126-924A-A327-6C1202AB7028}"/>
              </a:ext>
            </a:extLst>
          </p:cNvPr>
          <p:cNvSpPr txBox="1"/>
          <p:nvPr/>
        </p:nvSpPr>
        <p:spPr>
          <a:xfrm>
            <a:off x="477012" y="971550"/>
            <a:ext cx="16946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Almost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60%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jobs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reachable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driving.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Almost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jobs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reached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driving.</a:t>
            </a:r>
          </a:p>
        </p:txBody>
      </p:sp>
    </p:spTree>
    <p:extLst>
      <p:ext uri="{BB962C8B-B14F-4D97-AF65-F5344CB8AC3E}">
        <p14:creationId xmlns:p14="http://schemas.microsoft.com/office/powerpoint/2010/main" val="109281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1590"/>
            <a:ext cx="12192000" cy="6858000"/>
          </a:xfrm>
          <a:prstGeom prst="rect">
            <a:avLst/>
          </a:prstGeom>
          <a:solidFill>
            <a:srgbClr val="5B7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片包含 文字, 地图&#10;&#10;描述已自动生成">
            <a:extLst>
              <a:ext uri="{FF2B5EF4-FFF2-40B4-BE49-F238E27FC236}">
                <a16:creationId xmlns:a16="http://schemas.microsoft.com/office/drawing/2014/main" id="{9239CEB2-1FFF-1046-BEDE-1C22271C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313" y="771434"/>
            <a:ext cx="9172056" cy="470067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1BAF1ED-C4B8-EB4D-BBDB-B7524C197433}"/>
              </a:ext>
            </a:extLst>
          </p:cNvPr>
          <p:cNvSpPr txBox="1"/>
          <p:nvPr/>
        </p:nvSpPr>
        <p:spPr>
          <a:xfrm>
            <a:off x="477012" y="742950"/>
            <a:ext cx="16661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40%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jobs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reached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transit.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transit,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60%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jobs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accessible,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jobs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reached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transit,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driving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506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31750" cap="sq">
            <a:solidFill>
              <a:srgbClr val="D6878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 descr="图片包含 文字, 地图, 建筑物&#10;&#10;描述已自动生成">
            <a:extLst>
              <a:ext uri="{FF2B5EF4-FFF2-40B4-BE49-F238E27FC236}">
                <a16:creationId xmlns:a16="http://schemas.microsoft.com/office/drawing/2014/main" id="{EB0F03B6-C7E4-314E-8F90-903959C62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849" y="480060"/>
            <a:ext cx="10780302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94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1590"/>
            <a:ext cx="12192000" cy="6858000"/>
          </a:xfrm>
          <a:prstGeom prst="rect">
            <a:avLst/>
          </a:prstGeom>
          <a:solidFill>
            <a:srgbClr val="475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2B1FB9-239E-044E-A5BA-39B2DFB41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632" y="771434"/>
            <a:ext cx="10286737" cy="52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92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159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 descr="图片包含 文字, 照片&#10;&#10;描述已自动生成">
            <a:extLst>
              <a:ext uri="{FF2B5EF4-FFF2-40B4-BE49-F238E27FC236}">
                <a16:creationId xmlns:a16="http://schemas.microsoft.com/office/drawing/2014/main" id="{39629C23-0370-CA49-96E9-6074A986E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717" y="1273215"/>
            <a:ext cx="9307652" cy="477017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0509CCA-7753-AC45-82C2-FBA331B6B7DD}"/>
              </a:ext>
            </a:extLst>
          </p:cNvPr>
          <p:cNvSpPr txBox="1"/>
          <p:nvPr/>
        </p:nvSpPr>
        <p:spPr>
          <a:xfrm>
            <a:off x="891251" y="590309"/>
            <a:ext cx="9803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Lighter-colored,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smaller</a:t>
            </a:r>
            <a:r>
              <a:rPr kumimoji="1" lang="zh-CN" altLang="en-US" dirty="0"/>
              <a:t> </a:t>
            </a:r>
            <a:r>
              <a:rPr kumimoji="1" lang="en-US" altLang="zh-CN" dirty="0"/>
              <a:t>dot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means</a:t>
            </a:r>
            <a:r>
              <a:rPr kumimoji="1" lang="zh-CN" altLang="en-US" dirty="0"/>
              <a:t> </a:t>
            </a:r>
            <a:r>
              <a:rPr kumimoji="1" lang="en-US" altLang="zh-CN" dirty="0"/>
              <a:t>driving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compared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darker-colored,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bigger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dots.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1175780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框架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框架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框架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334</Words>
  <Application>Microsoft Macintosh PowerPoint</Application>
  <PresentationFormat>宽屏</PresentationFormat>
  <Paragraphs>55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Corbel</vt:lpstr>
      <vt:lpstr>Wingdings</vt:lpstr>
      <vt:lpstr>Wingdings 2</vt:lpstr>
      <vt:lpstr>框架</vt:lpstr>
      <vt:lpstr>Children Poverty                              Action Lab</vt:lpstr>
      <vt:lpstr>Outline</vt:lpstr>
      <vt:lpstr>Methodology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Solutions for children poverty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Children Poverty                              Action Lab</dc:title>
  <dc:creator>Microsoft Office User</dc:creator>
  <cp:lastModifiedBy>Microsoft Office User</cp:lastModifiedBy>
  <cp:revision>4</cp:revision>
  <dcterms:created xsi:type="dcterms:W3CDTF">2019-04-14T22:29:20Z</dcterms:created>
  <dcterms:modified xsi:type="dcterms:W3CDTF">2019-04-14T23:12:41Z</dcterms:modified>
</cp:coreProperties>
</file>